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6" r:id="rId1"/>
  </p:sldMasterIdLst>
  <p:notesMasterIdLst>
    <p:notesMasterId r:id="rId19"/>
  </p:notesMasterIdLst>
  <p:handoutMasterIdLst>
    <p:handoutMasterId r:id="rId20"/>
  </p:handoutMasterIdLst>
  <p:sldIdLst>
    <p:sldId id="321" r:id="rId2"/>
    <p:sldId id="437" r:id="rId3"/>
    <p:sldId id="335" r:id="rId4"/>
    <p:sldId id="340" r:id="rId5"/>
    <p:sldId id="341" r:id="rId6"/>
    <p:sldId id="402" r:id="rId7"/>
    <p:sldId id="428" r:id="rId8"/>
    <p:sldId id="434" r:id="rId9"/>
    <p:sldId id="435" r:id="rId10"/>
    <p:sldId id="429" r:id="rId11"/>
    <p:sldId id="436" r:id="rId12"/>
    <p:sldId id="439" r:id="rId13"/>
    <p:sldId id="344" r:id="rId14"/>
    <p:sldId id="431" r:id="rId15"/>
    <p:sldId id="430" r:id="rId16"/>
    <p:sldId id="438" r:id="rId17"/>
    <p:sldId id="432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oxima Nova Rg" panose="020005060300000200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41"/>
    <a:srgbClr val="70B207"/>
    <a:srgbClr val="AA9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71" autoAdjust="0"/>
    <p:restoredTop sz="93294" autoAdjust="0"/>
  </p:normalViewPr>
  <p:slideViewPr>
    <p:cSldViewPr snapToGrid="0" snapToObjects="1">
      <p:cViewPr varScale="1">
        <p:scale>
          <a:sx n="62" d="100"/>
          <a:sy n="62" d="100"/>
        </p:scale>
        <p:origin x="12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2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5BD2A-A97D-094A-8D3B-21A9E6A37617}" type="slidenum"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2A76C-E886-6A42-B8CD-C60BA58F0DF5}" type="datetimeFigureOut">
              <a:t>12/4/2023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583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F062A-B138-3741-8B48-19ACC59FDA5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32798-74E8-444A-A934-2294B8EA8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0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333876"/>
            <a:ext cx="6762750" cy="1655762"/>
          </a:xfrm>
        </p:spPr>
        <p:txBody>
          <a:bodyPr lIns="0" tIns="36000" rIns="0" bIns="0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860" y="1364473"/>
            <a:ext cx="6851890" cy="293296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SCHOOL OF - to apply in all slides at the same time edit in Insert &gt; Header &amp; Footer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2526131"/>
            <a:ext cx="6762750" cy="1715669"/>
          </a:xfrm>
        </p:spPr>
        <p:txBody>
          <a:bodyPr lIns="0" tIns="3600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 dirty="0"/>
              <a:t>Intro Slide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769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478">
          <p15:clr>
            <a:srgbClr val="FBAE40"/>
          </p15:clr>
        </p15:guide>
        <p15:guide id="3" orient="horz" pos="984" userDrawn="1">
          <p15:clr>
            <a:srgbClr val="FBAE40"/>
          </p15:clr>
        </p15:guide>
        <p15:guide id="4" orient="horz" pos="2543">
          <p15:clr>
            <a:srgbClr val="FBAE40"/>
          </p15:clr>
        </p15:guide>
        <p15:guide id="5" orient="horz" pos="2728">
          <p15:clr>
            <a:srgbClr val="FBAE40"/>
          </p15:clr>
        </p15:guide>
        <p15:guide id="6" pos="47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62000" y="4333876"/>
            <a:ext cx="6762578" cy="1655762"/>
          </a:xfrm>
        </p:spPr>
        <p:txBody>
          <a:bodyPr lIns="0" tIns="36000" rIns="0" bIns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1E09CFCF-5ADD-B247-A896-6E6979ED5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680" r="5495" b="15282"/>
          <a:stretch/>
        </p:blipFill>
        <p:spPr>
          <a:xfrm>
            <a:off x="2662227" y="0"/>
            <a:ext cx="8753856" cy="6858000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758824" y="2553420"/>
            <a:ext cx="6765925" cy="1687212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 dirty="0"/>
              <a:t>Intro Slide - Monogram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860" y="1364473"/>
            <a:ext cx="6856545" cy="293296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SCHOOL OF - to apply in all slides at the same time edit in 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0665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8" userDrawn="1">
          <p15:clr>
            <a:srgbClr val="FBAE40"/>
          </p15:clr>
        </p15:guide>
        <p15:guide id="2" orient="horz" pos="2543" userDrawn="1">
          <p15:clr>
            <a:srgbClr val="FBAE40"/>
          </p15:clr>
        </p15:guide>
        <p15:guide id="3" orient="horz" pos="587" userDrawn="1">
          <p15:clr>
            <a:srgbClr val="FBAE40"/>
          </p15:clr>
        </p15:guide>
        <p15:guide id="4" orient="horz" pos="978" userDrawn="1">
          <p15:clr>
            <a:srgbClr val="FBAE40"/>
          </p15:clr>
        </p15:guide>
        <p15:guide id="5" orient="horz" pos="2728" userDrawn="1">
          <p15:clr>
            <a:srgbClr val="FBAE40"/>
          </p15:clr>
        </p15:guide>
        <p15:guide id="6" pos="47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DF7E55-8B87-B44B-840B-893B5558C82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62000" y="4333876"/>
            <a:ext cx="6762750" cy="1655762"/>
          </a:xfrm>
        </p:spPr>
        <p:txBody>
          <a:bodyPr lIns="0" tIns="36000" rIns="0" bIns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2526131"/>
            <a:ext cx="6762750" cy="1715669"/>
          </a:xfrm>
        </p:spPr>
        <p:txBody>
          <a:bodyPr lIns="0" tIns="3600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 dirty="0"/>
              <a:t>Intro Slide - Picture Background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860" y="1364473"/>
            <a:ext cx="6851890" cy="293296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SCHOOL OF - to apply in all slides at the same time edit in Insert &gt; Header &amp; Footer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6A155A1-BB74-485E-B0B8-298D911F17BF}"/>
              </a:ext>
            </a:extLst>
          </p:cNvPr>
          <p:cNvSpPr txBox="1"/>
          <p:nvPr userDrawn="1"/>
        </p:nvSpPr>
        <p:spPr>
          <a:xfrm>
            <a:off x="-2" y="-426745"/>
            <a:ext cx="914400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accent2"/>
                </a:solidFill>
                <a:latin typeface="+mj-lt"/>
              </a:rPr>
              <a:t>To insert a background image, right-click on the slide – select FORMAT BACKGROUND &gt; Picture or texture fill</a:t>
            </a:r>
            <a:endParaRPr lang="bg-BG" sz="105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246487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78" userDrawn="1">
          <p15:clr>
            <a:srgbClr val="FBAE40"/>
          </p15:clr>
        </p15:guide>
        <p15:guide id="2" orient="horz" pos="587" userDrawn="1">
          <p15:clr>
            <a:srgbClr val="FBAE40"/>
          </p15:clr>
        </p15:guide>
        <p15:guide id="3" pos="4740" userDrawn="1">
          <p15:clr>
            <a:srgbClr val="FBAE40"/>
          </p15:clr>
        </p15:guide>
        <p15:guide id="4" orient="horz" pos="978" userDrawn="1">
          <p15:clr>
            <a:srgbClr val="FBAE40"/>
          </p15:clr>
        </p15:guide>
        <p15:guide id="5" orient="horz" pos="2543" userDrawn="1">
          <p15:clr>
            <a:srgbClr val="FBAE40"/>
          </p15:clr>
        </p15:guide>
        <p15:guide id="6" orient="horz" pos="272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DF7E55-8B87-B44B-840B-893B5558C82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rgbClr val="70B207"/>
              </a:gs>
              <a:gs pos="29000">
                <a:srgbClr val="006241"/>
              </a:gs>
            </a:gsLst>
            <a:lin ang="1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588678"/>
            <a:ext cx="9144000" cy="269322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860" y="1364473"/>
            <a:ext cx="6856720" cy="293296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SCHOOL OF - to apply in all slides at the same time edit in Insert &gt; Header &amp; Footer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62000" y="4333876"/>
            <a:ext cx="6762750" cy="1655762"/>
          </a:xfrm>
        </p:spPr>
        <p:txBody>
          <a:bodyPr lIns="0" tIns="36000" rIns="0" bIns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2526131"/>
            <a:ext cx="6762750" cy="1715669"/>
          </a:xfrm>
        </p:spPr>
        <p:txBody>
          <a:bodyPr lIns="0" tIns="3600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 dirty="0"/>
              <a:t>Intro Slide - Gradient</a:t>
            </a:r>
          </a:p>
        </p:txBody>
      </p:sp>
    </p:spTree>
    <p:extLst>
      <p:ext uri="{BB962C8B-B14F-4D97-AF65-F5344CB8AC3E}">
        <p14:creationId xmlns:p14="http://schemas.microsoft.com/office/powerpoint/2010/main" val="998895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8" userDrawn="1">
          <p15:clr>
            <a:srgbClr val="FBAE40"/>
          </p15:clr>
        </p15:guide>
        <p15:guide id="3" orient="horz" pos="584">
          <p15:clr>
            <a:srgbClr val="FBAE40"/>
          </p15:clr>
        </p15:guide>
        <p15:guide id="4" orient="horz" pos="978" userDrawn="1">
          <p15:clr>
            <a:srgbClr val="FBAE40"/>
          </p15:clr>
        </p15:guide>
        <p15:guide id="5" orient="horz" pos="2550">
          <p15:clr>
            <a:srgbClr val="FBAE40"/>
          </p15:clr>
        </p15:guide>
        <p15:guide id="6" orient="horz" pos="2728" userDrawn="1">
          <p15:clr>
            <a:srgbClr val="FBAE40"/>
          </p15:clr>
        </p15:guide>
        <p15:guide id="7" pos="47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7C0CC0-C774-0848-A11D-83E3655401BB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93768"/>
            <a:ext cx="7158038" cy="3930960"/>
          </a:xfr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24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685800" indent="-342900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20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 marL="942975" indent="-257175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18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 marL="1285875" indent="-257175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16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 marL="1628775" indent="-257175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16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99" y="927101"/>
            <a:ext cx="7158038" cy="4500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 dirty="0"/>
              <a:t>Table of contents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06E5B7-9C36-8C48-82D2-06CDA969C61C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" y="1596096"/>
            <a:ext cx="753256" cy="0"/>
          </a:xfrm>
          <a:prstGeom prst="line">
            <a:avLst/>
          </a:prstGeom>
          <a:ln w="12700">
            <a:solidFill>
              <a:srgbClr val="70B2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40016" y="5976240"/>
            <a:ext cx="4748390" cy="365123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SCHOOL OF - to apply in all slides at the same time edit in Insert &gt; Header &amp; Footer</a:t>
            </a:r>
            <a:endParaRPr lang="en-GB" dirty="0"/>
          </a:p>
        </p:txBody>
      </p:sp>
      <p:pic>
        <p:nvPicPr>
          <p:cNvPr id="13" name="Graphic 7">
            <a:extLst>
              <a:ext uri="{FF2B5EF4-FFF2-40B4-BE49-F238E27FC236}">
                <a16:creationId xmlns:a16="http://schemas.microsoft.com/office/drawing/2014/main" id="{88AB329A-D2E1-4246-AA52-3B7FD857F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044" y="6090619"/>
            <a:ext cx="2256695" cy="2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7" userDrawn="1">
          <p15:clr>
            <a:srgbClr val="FBAE40"/>
          </p15:clr>
        </p15:guide>
        <p15:guide id="2" orient="horz" pos="915">
          <p15:clr>
            <a:srgbClr val="FBAE40"/>
          </p15:clr>
        </p15:guide>
        <p15:guide id="3" orient="horz" pos="1194">
          <p15:clr>
            <a:srgbClr val="FBAE40"/>
          </p15:clr>
        </p15:guide>
        <p15:guide id="4" orient="horz" pos="3973">
          <p15:clr>
            <a:srgbClr val="FBAE40"/>
          </p15:clr>
        </p15:guide>
        <p15:guide id="5" pos="4989" userDrawn="1">
          <p15:clr>
            <a:srgbClr val="FBAE40"/>
          </p15:clr>
        </p15:guide>
        <p15:guide id="6" orient="horz" pos="5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71" y="476720"/>
            <a:ext cx="7977348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solidFill>
                  <a:srgbClr val="00624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 dirty="0"/>
              <a:t>Text and Table – Option 2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F1EF8E-DA0B-704D-8521-ABAD7DBCCC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65556" y="1645670"/>
            <a:ext cx="5151578" cy="4351336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084" y="570004"/>
            <a:ext cx="22809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50" b="0" i="0">
                <a:solidFill>
                  <a:schemeClr val="bg1">
                    <a:lumMod val="50000"/>
                  </a:schemeClr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8518760" y="625959"/>
            <a:ext cx="0" cy="232322"/>
          </a:xfrm>
          <a:prstGeom prst="line">
            <a:avLst/>
          </a:prstGeom>
          <a:ln w="12700">
            <a:solidFill>
              <a:srgbClr val="70B2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E85957F-ACA5-D748-A069-E71676AF8C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8327" y="1639888"/>
            <a:ext cx="2900498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06241"/>
              </a:buClr>
              <a:defRPr sz="24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>
              <a:lnSpc>
                <a:spcPct val="100000"/>
              </a:lnSpc>
              <a:buClr>
                <a:srgbClr val="006241"/>
              </a:buClr>
              <a:defRPr sz="20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>
              <a:lnSpc>
                <a:spcPct val="100000"/>
              </a:lnSpc>
              <a:buClr>
                <a:srgbClr val="006241"/>
              </a:buClr>
              <a:defRPr sz="18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>
              <a:lnSpc>
                <a:spcPct val="100000"/>
              </a:lnSpc>
              <a:buClr>
                <a:srgbClr val="006241"/>
              </a:buClr>
              <a:defRPr sz="16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>
              <a:lnSpc>
                <a:spcPct val="100000"/>
              </a:lnSpc>
              <a:buClr>
                <a:srgbClr val="006241"/>
              </a:buClr>
              <a:defRPr sz="16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466114"/>
            <a:ext cx="9144000" cy="391886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7912977" y="6679132"/>
            <a:ext cx="828753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525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2508250" y="6555804"/>
            <a:ext cx="4148992" cy="196529"/>
          </a:xfrm>
        </p:spPr>
        <p:txBody>
          <a:bodyPr lIns="0" tIns="0" rIns="0" bIns="0" anchor="b"/>
          <a:lstStyle>
            <a:lvl1pPr algn="ctr">
              <a:defRPr sz="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SCHOOL OF - to apply in all slides at the same time edit in Insert &gt; Header &amp; Footer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25" y="659326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94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3" userDrawn="1">
          <p15:clr>
            <a:srgbClr val="FBAE40"/>
          </p15:clr>
        </p15:guide>
        <p15:guide id="2" pos="5369" userDrawn="1">
          <p15:clr>
            <a:srgbClr val="FBAE40"/>
          </p15:clr>
        </p15:guide>
        <p15:guide id="3" orient="horz" pos="4252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  <p15:guide id="5" orient="horz" pos="3778" userDrawn="1">
          <p15:clr>
            <a:srgbClr val="FBAE40"/>
          </p15:clr>
        </p15:guide>
        <p15:guide id="6" pos="254" userDrawn="1">
          <p15:clr>
            <a:srgbClr val="FBAE40"/>
          </p15:clr>
        </p15:guide>
        <p15:guide id="7" pos="2078" userDrawn="1">
          <p15:clr>
            <a:srgbClr val="FBAE40"/>
          </p15:clr>
        </p15:guide>
        <p15:guide id="8" pos="2249" userDrawn="1">
          <p15:clr>
            <a:srgbClr val="FBAE40"/>
          </p15:clr>
        </p15:guide>
        <p15:guide id="9" pos="5279" userDrawn="1">
          <p15:clr>
            <a:srgbClr val="FBAE40"/>
          </p15:clr>
        </p15:guide>
        <p15:guide id="10" pos="5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270" y="476720"/>
            <a:ext cx="7977349" cy="76854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084" y="570004"/>
            <a:ext cx="22809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50" b="0" i="0">
                <a:solidFill>
                  <a:schemeClr val="bg1">
                    <a:lumMod val="50000"/>
                  </a:schemeClr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8518760" y="625959"/>
            <a:ext cx="0" cy="232322"/>
          </a:xfrm>
          <a:prstGeom prst="line">
            <a:avLst/>
          </a:prstGeom>
          <a:ln w="12700">
            <a:solidFill>
              <a:srgbClr val="70B2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91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" userDrawn="1">
          <p15:clr>
            <a:srgbClr val="FBAE40"/>
          </p15:clr>
        </p15:guide>
        <p15:guide id="2" orient="horz" pos="432" userDrawn="1">
          <p15:clr>
            <a:srgbClr val="FBAE40"/>
          </p15:clr>
        </p15:guide>
        <p15:guide id="3" pos="5369" userDrawn="1">
          <p15:clr>
            <a:srgbClr val="FBAE40"/>
          </p15:clr>
        </p15:guide>
        <p15:guide id="4" pos="5279" userDrawn="1">
          <p15:clr>
            <a:srgbClr val="FBAE40"/>
          </p15:clr>
        </p15:guide>
        <p15:guide id="5" pos="55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GB"/>
              <a:t>SCHOOL OF - to apply in all slides at the same time edit in Insert &gt; Header &amp;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3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65" r:id="rId2"/>
    <p:sldLayoutId id="2147483708" r:id="rId3"/>
    <p:sldLayoutId id="2147483720" r:id="rId4"/>
    <p:sldLayoutId id="2147483721" r:id="rId5"/>
    <p:sldLayoutId id="2147483669" r:id="rId6"/>
    <p:sldLayoutId id="214748369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624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62000" y="4333876"/>
            <a:ext cx="8258710" cy="1655762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                                            </a:t>
            </a:r>
          </a:p>
          <a:p>
            <a:r>
              <a:rPr lang="en-US" dirty="0"/>
              <a:t>                                                    </a:t>
            </a:r>
            <a:r>
              <a:rPr lang="en-US" b="1" dirty="0"/>
              <a:t>presented by</a:t>
            </a:r>
          </a:p>
          <a:p>
            <a:r>
              <a:rPr lang="en-US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Kalyanapu Raja</a:t>
            </a:r>
          </a:p>
          <a:p>
            <a:r>
              <a:rPr lang="en-US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Master’s Electrical And Computer Engineering</a:t>
            </a:r>
          </a:p>
          <a:p>
            <a:r>
              <a:rPr lang="en-US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Presentation Date : 4-12- 23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1999" y="1880171"/>
            <a:ext cx="7631987" cy="2361629"/>
          </a:xfrm>
        </p:spPr>
        <p:txBody>
          <a:bodyPr>
            <a:noAutofit/>
          </a:bodyPr>
          <a:lstStyle/>
          <a:p>
            <a:pPr>
              <a:lnSpc>
                <a:spcPts val="6000"/>
              </a:lnSpc>
            </a:pPr>
            <a:r>
              <a:rPr lang="en-IN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Predictive Pest Management for Sustainable Agriculture Project</a:t>
            </a:r>
            <a:br>
              <a:rPr lang="en-GB" sz="3200" dirty="0"/>
            </a:br>
            <a:r>
              <a:rPr lang="en-GB" sz="3200" dirty="0"/>
              <a:t>Course : Graduate Project – EE 697</a:t>
            </a:r>
            <a:endParaRPr lang="en-GB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3662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BB6DF33-6355-8775-031B-7CA1C13B7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812" y="1888430"/>
            <a:ext cx="4344203" cy="50372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Discussions 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F11A7-9276-5BE5-CF27-537C128D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SCHOOL OF - to apply in all slides at the same time edit in Insert &gt; Header &amp; Footer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1D508-3D87-71BD-2FA6-C683CD3A8189}"/>
              </a:ext>
            </a:extLst>
          </p:cNvPr>
          <p:cNvSpPr txBox="1"/>
          <p:nvPr/>
        </p:nvSpPr>
        <p:spPr>
          <a:xfrm>
            <a:off x="672860" y="2392152"/>
            <a:ext cx="7344076" cy="147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Performance : </a:t>
            </a: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Accuracy of the deep learning model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demonstrated impressive accuracy rates in identifying various pests within the dataset .</a:t>
            </a:r>
            <a:endParaRPr lang="en-I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4.png">
            <a:extLst>
              <a:ext uri="{FF2B5EF4-FFF2-40B4-BE49-F238E27FC236}">
                <a16:creationId xmlns:a16="http://schemas.microsoft.com/office/drawing/2014/main" id="{38585C54-0894-6ACE-F2EA-AFC318193C4E}"/>
              </a:ext>
            </a:extLst>
          </p:cNvPr>
          <p:cNvPicPr/>
          <p:nvPr/>
        </p:nvPicPr>
        <p:blipFill>
          <a:blip r:embed="rId2"/>
          <a:srcRect l="19102" t="41379" r="44352" b="25211"/>
          <a:stretch>
            <a:fillRect/>
          </a:stretch>
        </p:blipFill>
        <p:spPr>
          <a:xfrm>
            <a:off x="2145030" y="3867942"/>
            <a:ext cx="3726381" cy="1791714"/>
          </a:xfrm>
          <a:prstGeom prst="rect">
            <a:avLst/>
          </a:prstGeom>
          <a:ln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940D28-B4B4-7662-7933-98289C9AB829}"/>
              </a:ext>
            </a:extLst>
          </p:cNvPr>
          <p:cNvSpPr txBox="1"/>
          <p:nvPr/>
        </p:nvSpPr>
        <p:spPr>
          <a:xfrm>
            <a:off x="263992" y="5659656"/>
            <a:ext cx="8543124" cy="1324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test dataset these are the accuracies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Our model which is using pretrained </a:t>
            </a:r>
            <a:r>
              <a:rPr lang="en-GB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resnet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50 is giving </a:t>
            </a:r>
            <a:r>
              <a:rPr lang="en-GB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92.4%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accuracy .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>
              <a:lnSpc>
                <a:spcPct val="115000"/>
              </a:lnSpc>
            </a:pP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3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F0371-887B-0088-D9EA-188D4DBA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SCHOOL OF - to apply in all slides at the same time edit in Insert &gt; Header &amp; Footer</a:t>
            </a:r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D47409C3-B5EE-EEDD-FB68-B9DD6C46BFD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38645" y="4006427"/>
            <a:ext cx="3660160" cy="2247570"/>
          </a:xfrm>
          <a:prstGeom prst="rect">
            <a:avLst/>
          </a:prstGeom>
          <a:ln/>
        </p:spPr>
      </p:pic>
      <p:pic>
        <p:nvPicPr>
          <p:cNvPr id="6" name="image2.png">
            <a:extLst>
              <a:ext uri="{FF2B5EF4-FFF2-40B4-BE49-F238E27FC236}">
                <a16:creationId xmlns:a16="http://schemas.microsoft.com/office/drawing/2014/main" id="{E53A3C13-9B49-3E14-23E9-5D2B6AF7559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79495" y="3975904"/>
            <a:ext cx="4004109" cy="2329164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58AE5-4223-4ACA-3945-DF517A66C94B}"/>
              </a:ext>
            </a:extLst>
          </p:cNvPr>
          <p:cNvSpPr txBox="1"/>
          <p:nvPr/>
        </p:nvSpPr>
        <p:spPr>
          <a:xfrm>
            <a:off x="672860" y="1888834"/>
            <a:ext cx="747882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During training, the model was fine-tuned using the validation set. This iterative process ensured that the model's parameters were optimized for pest identification.</a:t>
            </a:r>
            <a:endParaRPr lang="en-I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3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1B0B68-C5F6-CE74-AF8A-160B806C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44" y="2258062"/>
            <a:ext cx="7017111" cy="341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BAC37-B0A2-874F-8B17-43490C14CD7B}"/>
              </a:ext>
            </a:extLst>
          </p:cNvPr>
          <p:cNvSpPr txBox="1"/>
          <p:nvPr/>
        </p:nvSpPr>
        <p:spPr>
          <a:xfrm>
            <a:off x="863029" y="1561672"/>
            <a:ext cx="251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Output of model :  </a:t>
            </a:r>
          </a:p>
        </p:txBody>
      </p:sp>
    </p:spTree>
    <p:extLst>
      <p:ext uri="{BB962C8B-B14F-4D97-AF65-F5344CB8AC3E}">
        <p14:creationId xmlns:p14="http://schemas.microsoft.com/office/powerpoint/2010/main" val="1164068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1999" y="2382761"/>
            <a:ext cx="7717857" cy="373890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Getting enough diverse pest images for training can be hard.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pests may not have many images, making it tough for the model.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Making the model too complicated can lead to errors.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Pest images from farms can look very different due to light and other factors.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Making the model easy for farmers to use might need more work.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570389"/>
            <a:ext cx="2087079" cy="497572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</p:txBody>
      </p:sp>
    </p:spTree>
    <p:extLst>
      <p:ext uri="{BB962C8B-B14F-4D97-AF65-F5344CB8AC3E}">
        <p14:creationId xmlns:p14="http://schemas.microsoft.com/office/powerpoint/2010/main" val="71299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0F711F-3FD6-E427-7E36-8492C89EC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524224"/>
            <a:ext cx="8073992" cy="4001703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Improving Accuracy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Keep making the model better at identifying pests.</a:t>
            </a: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 Apps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Create easy phone apps for farmers to use.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Alerts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Give farmers alerts about pests right away.</a:t>
            </a: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Feedback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Listen to farmers and make the platform better for them.</a:t>
            </a: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Eco-Friendly Farming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Help farmers use fewer chemicals and farm more sustainably.</a:t>
            </a: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Farming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Make the platform useful all over the world.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2AF1A7-58E8-DE7B-82D5-ED2D19169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728711"/>
            <a:ext cx="3116981" cy="47547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EB8E77-F0FA-DA21-CBDB-D6716035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SCHOOL OF - to apply in all slides at the same time edit in 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53494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229422-041E-A7C8-07AD-FA6C5C015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826" y="2813084"/>
            <a:ext cx="7944037" cy="254818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conclusion, our pest identification platform is a game-changer for farmers. It helps them spot and deal with pests, making farming easier and more eco-friendly. We'll keep making it better, and together with farmers and experts, we're shaping the future of farming.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71FA2-3CBA-C3C6-A1C6-A47CE233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51254"/>
            <a:ext cx="2783273" cy="66003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7E6BEB-27EB-827B-D41C-267AF46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SCHOOL OF - to apply in all slides at the same time edit in 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29138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916BEC2-22BE-4143-7503-642D0A6C2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391" y="1819715"/>
            <a:ext cx="2161308" cy="58744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:</a:t>
            </a:r>
          </a:p>
          <a:p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26D00-A968-5952-E74F-69B577FF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SCHOOL OF - to apply in all slides at the same time edit in Insert &gt; Header &amp; Footer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5AE5B-EF71-E1DC-122B-ABB1280BB00D}"/>
              </a:ext>
            </a:extLst>
          </p:cNvPr>
          <p:cNvSpPr txBox="1"/>
          <p:nvPr/>
        </p:nvSpPr>
        <p:spPr>
          <a:xfrm>
            <a:off x="734506" y="2337059"/>
            <a:ext cx="8275930" cy="443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1) C. S. Rao, M. Rahul, S. Dasgupta and R. Hegde, "Sustainable Pesticide usage in Agriculture," 2021 IEEE Mysore Sub Section International Conference (</a:t>
            </a:r>
            <a:r>
              <a:rPr lang="en-IN" sz="19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MysuruCon</a:t>
            </a:r>
            <a:r>
              <a:rPr lang="en-IN" sz="1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pp. 628-633, 2021 </a:t>
            </a:r>
          </a:p>
          <a:p>
            <a:pPr>
              <a:lnSpc>
                <a:spcPct val="150000"/>
              </a:lnSpc>
            </a:pPr>
            <a:r>
              <a:rPr lang="en-IN" sz="1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 Tanha </a:t>
            </a:r>
            <a:r>
              <a:rPr lang="en-IN" sz="19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Talaviya</a:t>
            </a:r>
            <a:r>
              <a:rPr lang="en-IN" sz="1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Dhara Shah, Nivedita Patel, </a:t>
            </a:r>
            <a:r>
              <a:rPr lang="en-IN" sz="19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Hiteshri</a:t>
            </a:r>
            <a:r>
              <a:rPr lang="en-IN" sz="1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Yagnik, Manan Shah, “Implementation of artificial intelligence in agriculture for optimisation of irrigation and application of pesticides and herbicides”, Artificial Intelligence in Agriculture, vol 4, pp 58-73, 2020. </a:t>
            </a:r>
          </a:p>
          <a:p>
            <a:pPr>
              <a:lnSpc>
                <a:spcPct val="150000"/>
              </a:lnSpc>
            </a:pPr>
            <a:r>
              <a:rPr lang="en-IN" sz="1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3) Hussain M., Bird J.J., Faria D.R. “A Study on CNN Transfer Learning for Image Classification”, Advances in Computational Intelligence Systems, Advances in Intelligent Systems and Computing, vol 840, pp 191-202, 2019.</a:t>
            </a:r>
          </a:p>
        </p:txBody>
      </p:sp>
    </p:spTree>
    <p:extLst>
      <p:ext uri="{BB962C8B-B14F-4D97-AF65-F5344CB8AC3E}">
        <p14:creationId xmlns:p14="http://schemas.microsoft.com/office/powerpoint/2010/main" val="476875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69B79-28B1-1C76-D26D-98E1F766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04" y="2964229"/>
            <a:ext cx="6321591" cy="929541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THANK YOU!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0BB164-A3A1-4B6D-5A28-578EB2EB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SCHOOL OF - to apply in all slides at the same time edit in 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75621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22BA0F1-A3BA-D94D-FCF5-EA78855EA9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6866" y="848778"/>
            <a:ext cx="5080084" cy="691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Course instructor: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1E6DC-9E78-2EFE-BA5B-F4C9B1FFB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9" b="13939"/>
          <a:stretch>
            <a:fillRect/>
          </a:stretch>
        </p:blipFill>
        <p:spPr bwMode="auto">
          <a:xfrm>
            <a:off x="921495" y="1977466"/>
            <a:ext cx="2869669" cy="3344548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6BA2C8-CB98-ACFD-43DA-4A24653BA1DC}"/>
              </a:ext>
            </a:extLst>
          </p:cNvPr>
          <p:cNvSpPr txBox="1"/>
          <p:nvPr/>
        </p:nvSpPr>
        <p:spPr>
          <a:xfrm>
            <a:off x="4176445" y="202910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</a:t>
            </a:r>
            <a:r>
              <a:rPr lang="en-IN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Leon </a:t>
            </a:r>
            <a:r>
              <a:rPr lang="en-IN" sz="24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Jololian</a:t>
            </a:r>
            <a:endParaRPr lang="en-IN" sz="24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C3C0A-629F-E64B-8840-9B86F467FCEF}"/>
              </a:ext>
            </a:extLst>
          </p:cNvPr>
          <p:cNvSpPr txBox="1"/>
          <p:nvPr/>
        </p:nvSpPr>
        <p:spPr>
          <a:xfrm>
            <a:off x="4176445" y="2490770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Ph.D., Computer Science, NJIT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E37AB-0A70-5328-EB21-98389846AF75}"/>
              </a:ext>
            </a:extLst>
          </p:cNvPr>
          <p:cNvSpPr txBox="1"/>
          <p:nvPr/>
        </p:nvSpPr>
        <p:spPr>
          <a:xfrm>
            <a:off x="4053155" y="2952435"/>
            <a:ext cx="4572000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 at UAB School of Engineering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Interim Chair, Professor, Undergraduate &amp; Graduate Program Director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Leon </a:t>
            </a:r>
            <a:r>
              <a:rPr lang="en-US" sz="2000" b="1" i="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Jololian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director of the UAB Center For Integrated Systems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4572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3B7881-1C09-0140-B5FB-02007C33A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65078"/>
            <a:ext cx="7158038" cy="5259649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Goals of the project.</a:t>
            </a: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features of the project.</a:t>
            </a: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stack.</a:t>
            </a:r>
          </a:p>
          <a:p>
            <a:r>
              <a:rPr lang="en-IN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And Implementation: </a:t>
            </a:r>
          </a:p>
          <a:p>
            <a:r>
              <a:rPr lang="en-IN" sz="26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Configuration:</a:t>
            </a:r>
            <a:endParaRPr lang="en-IN" sz="2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And Discussions : </a:t>
            </a: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Challenges.</a:t>
            </a: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scope.</a:t>
            </a: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Conclusion.</a:t>
            </a:r>
          </a:p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  <a:p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086A9-CE3F-B141-B303-AE75F10F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6416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0E00F3E-E374-76FA-DB3E-1BE2F5BC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0575"/>
            <a:ext cx="6765925" cy="719191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Goals of the Project: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D1DB0-0548-6664-7C79-4C2C4AE1E263}"/>
              </a:ext>
            </a:extLst>
          </p:cNvPr>
          <p:cNvSpPr txBox="1"/>
          <p:nvPr/>
        </p:nvSpPr>
        <p:spPr>
          <a:xfrm>
            <a:off x="646496" y="2414750"/>
            <a:ext cx="8006615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i="0" dirty="0"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i="0" dirty="0"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ser-friendly digital solution for agricultural pest management.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i="0" dirty="0"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advanced technology for accurate pest identification, improving farmer's response to infestations.</a:t>
            </a:r>
            <a:endParaRPr lang="en-US" sz="2000" dirty="0">
              <a:solidFill>
                <a:srgbClr val="D1D5D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i="0" dirty="0"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Aid in maintaining healthier crops by providing timely pest control solutions.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i="0" dirty="0">
                <a:solidFill>
                  <a:srgbClr val="D1D5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Contribute to environmentally conscious agriculture through efficient pest management.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3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78F069-963C-F84D-87CA-6CF29C56B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501" y="2406316"/>
            <a:ext cx="8304998" cy="4167739"/>
          </a:xfrm>
        </p:spPr>
        <p:txBody>
          <a:bodyPr>
            <a:noAutofit/>
          </a:bodyPr>
          <a:lstStyle/>
          <a:p>
            <a:pPr marL="742950" lvl="1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Utilize experienced AI technology to enhance the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n-US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pest detection.    </a:t>
            </a:r>
          </a:p>
          <a:p>
            <a:pPr marL="742950" lvl="1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Uses a large dataset of 10,988 images for diverse pest identification.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quick and reliable identification of pests from uploaded images.</a:t>
            </a:r>
            <a:r>
              <a:rPr lang="en-US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</a:p>
          <a:p>
            <a:pPr marL="742950" lvl="1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 solutions based on collected data, adjust to specific pest challenges.</a:t>
            </a:r>
          </a:p>
          <a:p>
            <a:pPr marL="742950" lvl="1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Provides user-friendly access for farmers of all tech skill levels.</a:t>
            </a:r>
          </a:p>
          <a:p>
            <a:pPr>
              <a:lnSpc>
                <a:spcPct val="160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3F87C-4136-0C4E-9D80-20B66480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45" y="1771049"/>
            <a:ext cx="6490033" cy="404261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features of the project:</a:t>
            </a:r>
          </a:p>
        </p:txBody>
      </p:sp>
    </p:spTree>
    <p:extLst>
      <p:ext uri="{BB962C8B-B14F-4D97-AF65-F5344CB8AC3E}">
        <p14:creationId xmlns:p14="http://schemas.microsoft.com/office/powerpoint/2010/main" val="98467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78F069-963C-F84D-87CA-6CF29C56B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9" y="2588395"/>
            <a:ext cx="7738711" cy="39511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Deep Learning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rgbClr val="D1D5D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200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 a framework like TensorFlow, </a:t>
            </a:r>
            <a:r>
              <a:rPr lang="en-US" sz="2200" b="0" i="0" dirty="0" err="1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2200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sz="2200" b="0" i="0" dirty="0" err="1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sz="2200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en-IN" sz="2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a libraries like PIL and OpenCV.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create interactive web interfaces for machine learning models.</a:t>
            </a:r>
            <a:endParaRPr lang="en-IN" sz="2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IDE Tools : </a:t>
            </a:r>
            <a:r>
              <a:rPr lang="en-IN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lang="en-IN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IN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Noterbook</a:t>
            </a: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coding and testing .</a:t>
            </a:r>
            <a:endParaRPr lang="en-IN" sz="2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1830599"/>
            <a:ext cx="6762750" cy="463422"/>
          </a:xfrm>
          <a:prstGeom prst="rect">
            <a:avLst/>
          </a:prstGeom>
        </p:spPr>
        <p:txBody>
          <a:bodyPr vert="horz" lIns="0" tIns="36000" rIns="0" bIns="0" rtlCol="0" anchor="b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kern="1200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Technology Stack: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4000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BB2EE2E-E0A4-50A7-A935-11473D937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326" y="2499361"/>
            <a:ext cx="7499684" cy="4286449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datasets are imported in batches for model training to reduce memory overload that can occur from processing the entire dataset simultaneously.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raining and validating datasets in the ratio of 80% for training and 10% for validation. The remaining 10% is spared for testing the accuracy of the built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the models: The following flowchart represents different    steps involved in the training process.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72E03E-7DDD-EF57-B17E-CA536ACE4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60" y="1790609"/>
            <a:ext cx="5609924" cy="526181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Implementation: 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3F031-EBF5-98F8-68E8-0E34AC1E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SCHOOL OF - to apply in all slides at the same time edit in 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7273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39DC7-6D66-E5F9-A77D-7E2A6A37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SCHOOL OF - to apply in all slides at the same time edit in Insert &gt; Header &amp; Footer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3C043-0D83-7DCC-7F56-B7337406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59" y="1838426"/>
            <a:ext cx="2952682" cy="4466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3304F-A1E6-A0E3-6169-90F7301E9A91}"/>
              </a:ext>
            </a:extLst>
          </p:cNvPr>
          <p:cNvSpPr txBox="1"/>
          <p:nvPr/>
        </p:nvSpPr>
        <p:spPr>
          <a:xfrm>
            <a:off x="2964580" y="6352674"/>
            <a:ext cx="32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Fig 1: Flow diagram of training</a:t>
            </a:r>
          </a:p>
        </p:txBody>
      </p:sp>
    </p:spTree>
    <p:extLst>
      <p:ext uri="{BB962C8B-B14F-4D97-AF65-F5344CB8AC3E}">
        <p14:creationId xmlns:p14="http://schemas.microsoft.com/office/powerpoint/2010/main" val="321464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AFC3F3E-88EE-0FF9-764E-0D5744893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860" y="1840933"/>
            <a:ext cx="3973629" cy="709762"/>
          </a:xfrm>
        </p:spPr>
        <p:txBody>
          <a:bodyPr>
            <a:normAutofit/>
          </a:bodyPr>
          <a:lstStyle/>
          <a:p>
            <a:r>
              <a:rPr lang="en-IN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Configuration: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4E575-C011-9C10-F80B-96FF691E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SCHOOL OF - to apply in all slides at the same time edit in Insert &gt; Header &amp; Footer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F75E-AA4B-E17A-F84D-62AF734E52DF}"/>
              </a:ext>
            </a:extLst>
          </p:cNvPr>
          <p:cNvSpPr txBox="1"/>
          <p:nvPr/>
        </p:nvSpPr>
        <p:spPr>
          <a:xfrm>
            <a:off x="884615" y="2387065"/>
            <a:ext cx="6728967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Activation Function: </a:t>
            </a:r>
            <a:r>
              <a:rPr lang="en-IN" sz="20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(for dense layers)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Optimizer: Adam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Training Epochs: 12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Batch Size: 32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Image Dimensions: (224, 224, 3)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Metrics: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Categorical Accuracy 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Top-K Categorical Accuracy (k=2, name='</a:t>
            </a:r>
            <a:r>
              <a:rPr lang="en-IN" sz="20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top_k_accuracy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')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8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563C1"/>
      </a:hlink>
      <a:folHlink>
        <a:srgbClr val="954F72"/>
      </a:folHlink>
    </a:clrScheme>
    <a:fontScheme name="Personalizado 6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-PPT" id="{92EBF7A8-7D35-0E4B-93B8-05A42E4FF5E5}" vid="{1FEB0A3F-EA33-3F40-98E8-9CAA7DFB8B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standard-PPT</Template>
  <TotalTime>772</TotalTime>
  <Words>1033</Words>
  <Application>Microsoft Office PowerPoint</Application>
  <PresentationFormat>On-screen Show (4:3)</PresentationFormat>
  <Paragraphs>99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Times New Roman</vt:lpstr>
      <vt:lpstr>Proxima Nova Rg</vt:lpstr>
      <vt:lpstr>Arial</vt:lpstr>
      <vt:lpstr>Calibri</vt:lpstr>
      <vt:lpstr>Office Theme</vt:lpstr>
      <vt:lpstr>Predictive Pest Management for Sustainable Agriculture Project Course : Graduate Project – EE 697</vt:lpstr>
      <vt:lpstr>PowerPoint Presentation</vt:lpstr>
      <vt:lpstr>Table of contents</vt:lpstr>
      <vt:lpstr>Goals of the Project:</vt:lpstr>
      <vt:lpstr>Key features of the project:</vt:lpstr>
      <vt:lpstr>PowerPoint Presentation</vt:lpstr>
      <vt:lpstr>Design And Implementation: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Challenges:</vt:lpstr>
      <vt:lpstr>Future scope:</vt:lpstr>
      <vt:lpstr>Conclusion:</vt:lpstr>
      <vt:lpstr>PowerPoint Presentation</vt:lpstr>
      <vt:lpstr>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project  Instructor : prof Dr. Joloian Leon</dc:title>
  <dc:creator>Samala, Venkatakrishna</dc:creator>
  <cp:lastModifiedBy>raja kalyanapu</cp:lastModifiedBy>
  <cp:revision>6</cp:revision>
  <cp:lastPrinted>2019-04-15T23:31:51Z</cp:lastPrinted>
  <dcterms:created xsi:type="dcterms:W3CDTF">2023-04-12T19:52:09Z</dcterms:created>
  <dcterms:modified xsi:type="dcterms:W3CDTF">2023-12-04T16:46:25Z</dcterms:modified>
</cp:coreProperties>
</file>